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sldIdLst>
    <p:sldId id="263" r:id="rId2"/>
    <p:sldId id="264" r:id="rId3"/>
  </p:sldIdLst>
  <p:sldSz cx="6858000" cy="9906000" type="A4"/>
  <p:notesSz cx="6797675" cy="9926638"/>
  <p:defaultTextStyle>
    <a:defPPr>
      <a:defRPr lang="ja-JP"/>
    </a:defPPr>
    <a:lvl1pPr marL="0" algn="l" defTabSz="914253" rtl="0" eaLnBrk="1" latinLnBrk="0" hangingPunct="1">
      <a:defRPr kumimoji="1" sz="1800" kern="1200">
        <a:solidFill>
          <a:schemeClr val="tx1"/>
        </a:solidFill>
        <a:latin typeface="+mn-lt"/>
        <a:ea typeface="+mn-ea"/>
        <a:cs typeface="+mn-cs"/>
      </a:defRPr>
    </a:lvl1pPr>
    <a:lvl2pPr marL="457127" algn="l" defTabSz="914253" rtl="0" eaLnBrk="1" latinLnBrk="0" hangingPunct="1">
      <a:defRPr kumimoji="1" sz="1800" kern="1200">
        <a:solidFill>
          <a:schemeClr val="tx1"/>
        </a:solidFill>
        <a:latin typeface="+mn-lt"/>
        <a:ea typeface="+mn-ea"/>
        <a:cs typeface="+mn-cs"/>
      </a:defRPr>
    </a:lvl2pPr>
    <a:lvl3pPr marL="914253" algn="l" defTabSz="914253" rtl="0" eaLnBrk="1" latinLnBrk="0" hangingPunct="1">
      <a:defRPr kumimoji="1" sz="1800" kern="1200">
        <a:solidFill>
          <a:schemeClr val="tx1"/>
        </a:solidFill>
        <a:latin typeface="+mn-lt"/>
        <a:ea typeface="+mn-ea"/>
        <a:cs typeface="+mn-cs"/>
      </a:defRPr>
    </a:lvl3pPr>
    <a:lvl4pPr marL="1371380" algn="l" defTabSz="914253" rtl="0" eaLnBrk="1" latinLnBrk="0" hangingPunct="1">
      <a:defRPr kumimoji="1" sz="1800" kern="1200">
        <a:solidFill>
          <a:schemeClr val="tx1"/>
        </a:solidFill>
        <a:latin typeface="+mn-lt"/>
        <a:ea typeface="+mn-ea"/>
        <a:cs typeface="+mn-cs"/>
      </a:defRPr>
    </a:lvl4pPr>
    <a:lvl5pPr marL="1828507" algn="l" defTabSz="914253" rtl="0" eaLnBrk="1" latinLnBrk="0" hangingPunct="1">
      <a:defRPr kumimoji="1" sz="1800" kern="1200">
        <a:solidFill>
          <a:schemeClr val="tx1"/>
        </a:solidFill>
        <a:latin typeface="+mn-lt"/>
        <a:ea typeface="+mn-ea"/>
        <a:cs typeface="+mn-cs"/>
      </a:defRPr>
    </a:lvl5pPr>
    <a:lvl6pPr marL="2285633" algn="l" defTabSz="914253" rtl="0" eaLnBrk="1" latinLnBrk="0" hangingPunct="1">
      <a:defRPr kumimoji="1" sz="1800" kern="1200">
        <a:solidFill>
          <a:schemeClr val="tx1"/>
        </a:solidFill>
        <a:latin typeface="+mn-lt"/>
        <a:ea typeface="+mn-ea"/>
        <a:cs typeface="+mn-cs"/>
      </a:defRPr>
    </a:lvl6pPr>
    <a:lvl7pPr marL="2742760" algn="l" defTabSz="914253" rtl="0" eaLnBrk="1" latinLnBrk="0" hangingPunct="1">
      <a:defRPr kumimoji="1" sz="1800" kern="1200">
        <a:solidFill>
          <a:schemeClr val="tx1"/>
        </a:solidFill>
        <a:latin typeface="+mn-lt"/>
        <a:ea typeface="+mn-ea"/>
        <a:cs typeface="+mn-cs"/>
      </a:defRPr>
    </a:lvl7pPr>
    <a:lvl8pPr marL="3199887" algn="l" defTabSz="914253" rtl="0" eaLnBrk="1" latinLnBrk="0" hangingPunct="1">
      <a:defRPr kumimoji="1" sz="1800" kern="1200">
        <a:solidFill>
          <a:schemeClr val="tx1"/>
        </a:solidFill>
        <a:latin typeface="+mn-lt"/>
        <a:ea typeface="+mn-ea"/>
        <a:cs typeface="+mn-cs"/>
      </a:defRPr>
    </a:lvl8pPr>
    <a:lvl9pPr marL="3657013" algn="l" defTabSz="91425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CC00"/>
    <a:srgbClr val="FFF8A7"/>
    <a:srgbClr val="FFDD7D"/>
    <a:srgbClr val="FF9900"/>
    <a:srgbClr val="FEEDD3"/>
    <a:srgbClr val="6B9C56"/>
    <a:srgbClr val="58267E"/>
    <a:srgbClr val="530D3F"/>
    <a:srgbClr val="5B33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autoAdjust="0"/>
  </p:normalViewPr>
  <p:slideViewPr>
    <p:cSldViewPr snapToGrid="0">
      <p:cViewPr varScale="1">
        <p:scale>
          <a:sx n="77" d="100"/>
          <a:sy n="77" d="100"/>
        </p:scale>
        <p:origin x="2016" y="11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5"/>
          </a:xfrm>
          <a:prstGeom prst="rect">
            <a:avLst/>
          </a:prstGeom>
        </p:spPr>
        <p:txBody>
          <a:bodyPr anchor="b"/>
          <a:lstStyle>
            <a:lvl1pPr algn="ctr">
              <a:defRPr sz="9543"/>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a:prstGeom prst="rect">
            <a:avLst/>
          </a:prstGeo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5" name="Footer Placeholder 4"/>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2637014"/>
            <a:ext cx="5915025" cy="6285266"/>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5" name="Footer Placeholder 4"/>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4"/>
            <a:ext cx="1478757" cy="8394877"/>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4"/>
            <a:ext cx="4350543" cy="8394877"/>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5" name="Footer Placeholder 4"/>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33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71488" y="2637014"/>
            <a:ext cx="5915025"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5" name="Footer Placeholder 4"/>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a:prstGeom prst="rect">
            <a:avLst/>
          </a:prstGeom>
        </p:spPr>
        <p:txBody>
          <a:bodyPr anchor="b"/>
          <a:lstStyle>
            <a:lvl1pPr>
              <a:defRPr sz="95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6"/>
          </a:xfrm>
          <a:prstGeom prst="rect">
            <a:avLst/>
          </a:prstGeo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5" name="Footer Placeholder 4"/>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6" name="Footer Placeholder 5"/>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8"/>
            <a:ext cx="2901255" cy="1190094"/>
          </a:xfrm>
          <a:prstGeom prst="rect">
            <a:avLst/>
          </a:prstGeo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4" name="Content Placeholder 3"/>
          <p:cNvSpPr>
            <a:spLocks noGrp="1"/>
          </p:cNvSpPr>
          <p:nvPr>
            <p:ph sz="half" idx="2"/>
          </p:nvPr>
        </p:nvSpPr>
        <p:spPr>
          <a:xfrm>
            <a:off x="472382" y="3618443"/>
            <a:ext cx="2901255" cy="532218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8"/>
            <a:ext cx="2915543" cy="1190094"/>
          </a:xfrm>
          <a:prstGeom prst="rect">
            <a:avLst/>
          </a:prstGeo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3"/>
            <a:ext cx="2915543" cy="532218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8" name="Footer Placeholder 7"/>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9" name="Slide Number Placeholder 8"/>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4" name="Footer Placeholder 3"/>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5" name="Slide Number Placeholder 4"/>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3" name="Footer Placeholder 2"/>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4" name="Slide Number Placeholder 3"/>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1"/>
            <a:ext cx="2211883" cy="2311400"/>
          </a:xfrm>
          <a:prstGeom prst="rect">
            <a:avLst/>
          </a:prstGeom>
        </p:spPr>
        <p:txBody>
          <a:bodyPr anchor="b"/>
          <a:lstStyle>
            <a:lvl1pPr>
              <a:defRPr sz="508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2"/>
            <a:ext cx="3471863" cy="7039681"/>
          </a:xfrm>
          <a:prstGeom prst="rect">
            <a:avLst/>
          </a:prstGeo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2" y="2971800"/>
            <a:ext cx="2211883" cy="5505627"/>
          </a:xfrm>
          <a:prstGeom prst="rect">
            <a:avLst/>
          </a:prstGeo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6" name="Footer Placeholder 5"/>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2" y="660401"/>
            <a:ext cx="2211883" cy="2311400"/>
          </a:xfrm>
          <a:prstGeom prst="rect">
            <a:avLst/>
          </a:prstGeo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2"/>
            <a:ext cx="3471863" cy="7039681"/>
          </a:xfrm>
          <a:prstGeom prst="rect">
            <a:avLst/>
          </a:prstGeo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a:t>図を追加</a:t>
            </a:r>
            <a:endParaRPr lang="en-US" dirty="0"/>
          </a:p>
        </p:txBody>
      </p:sp>
      <p:sp>
        <p:nvSpPr>
          <p:cNvPr id="4" name="Text Placeholder 3"/>
          <p:cNvSpPr>
            <a:spLocks noGrp="1"/>
          </p:cNvSpPr>
          <p:nvPr>
            <p:ph type="body" sz="half" idx="2"/>
          </p:nvPr>
        </p:nvSpPr>
        <p:spPr>
          <a:xfrm>
            <a:off x="472382" y="2971800"/>
            <a:ext cx="2211883" cy="5505627"/>
          </a:xfrm>
          <a:prstGeom prst="rect">
            <a:avLst/>
          </a:prstGeo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a:xfrm>
            <a:off x="471488" y="9181397"/>
            <a:ext cx="1543050" cy="527402"/>
          </a:xfrm>
          <a:prstGeom prst="rect">
            <a:avLst/>
          </a:prstGeom>
        </p:spPr>
        <p:txBody>
          <a:bodyPr/>
          <a:lstStyle/>
          <a:p>
            <a:fld id="{C764DE79-268F-4C1A-8933-263129D2AF90}" type="datetimeFigureOut">
              <a:rPr lang="en-US" smtClean="0"/>
              <a:pPr/>
              <a:t>12/12/2018</a:t>
            </a:fld>
            <a:endParaRPr lang="en-US" dirty="0"/>
          </a:p>
        </p:txBody>
      </p:sp>
      <p:sp>
        <p:nvSpPr>
          <p:cNvPr id="6" name="Footer Placeholder 5"/>
          <p:cNvSpPr>
            <a:spLocks noGrp="1"/>
          </p:cNvSpPr>
          <p:nvPr>
            <p:ph type="ftr" sz="quarter" idx="11"/>
          </p:nvPr>
        </p:nvSpPr>
        <p:spPr>
          <a:xfrm>
            <a:off x="2271713" y="9181397"/>
            <a:ext cx="2314575" cy="527402"/>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43463" y="9181397"/>
            <a:ext cx="1543050" cy="527402"/>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gif"/><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1190" y="6251224"/>
            <a:ext cx="1752298" cy="1470503"/>
          </a:xfrm>
          <a:prstGeom prst="rect">
            <a:avLst/>
          </a:prstGeom>
        </p:spPr>
      </p:pic>
      <p:sp>
        <p:nvSpPr>
          <p:cNvPr id="20" name="正方形/長方形 19"/>
          <p:cNvSpPr/>
          <p:nvPr/>
        </p:nvSpPr>
        <p:spPr>
          <a:xfrm>
            <a:off x="3695178" y="4404668"/>
            <a:ext cx="3106386" cy="4294598"/>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r>
              <a:rPr lang="ja-JP" altLang="en-US" sz="1600" b="1" dirty="0" smtClean="0">
                <a:solidFill>
                  <a:schemeClr val="tx1"/>
                </a:solidFill>
                <a:latin typeface="+mn-ea"/>
              </a:rPr>
              <a:t>会場：</a:t>
            </a:r>
            <a:r>
              <a:rPr lang="ja-JP" altLang="en-US" sz="1600" dirty="0">
                <a:solidFill>
                  <a:schemeClr val="tx1"/>
                </a:solidFill>
              </a:rPr>
              <a:t>鷹番住区センター </a:t>
            </a:r>
            <a:r>
              <a:rPr lang="en-US" altLang="ja-JP" sz="1600" dirty="0">
                <a:solidFill>
                  <a:schemeClr val="tx1"/>
                </a:solidFill>
              </a:rPr>
              <a:t>2</a:t>
            </a:r>
            <a:r>
              <a:rPr lang="ja-JP" altLang="en-US" sz="1600" dirty="0" smtClean="0">
                <a:solidFill>
                  <a:schemeClr val="tx1"/>
                </a:solidFill>
              </a:rPr>
              <a:t>階</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第</a:t>
            </a:r>
            <a:r>
              <a:rPr lang="en-US" altLang="ja-JP" sz="1600" dirty="0">
                <a:solidFill>
                  <a:schemeClr val="tx1"/>
                </a:solidFill>
              </a:rPr>
              <a:t>4</a:t>
            </a:r>
            <a:r>
              <a:rPr lang="ja-JP" altLang="en-US" sz="1600" dirty="0" smtClean="0">
                <a:solidFill>
                  <a:schemeClr val="tx1"/>
                </a:solidFill>
              </a:rPr>
              <a:t>会議室</a:t>
            </a:r>
            <a:endParaRPr lang="en-US" altLang="ja-JP" sz="1600" dirty="0">
              <a:solidFill>
                <a:schemeClr val="tx1"/>
              </a:solidFill>
            </a:endParaRPr>
          </a:p>
          <a:p>
            <a:endParaRPr lang="en-US" altLang="ja-JP" sz="800" dirty="0">
              <a:solidFill>
                <a:schemeClr val="tx1"/>
              </a:solidFill>
              <a:latin typeface="+mn-ea"/>
            </a:endParaRPr>
          </a:p>
          <a:p>
            <a:r>
              <a:rPr lang="ja-JP" altLang="en-US" sz="1600" b="1" dirty="0" smtClean="0">
                <a:solidFill>
                  <a:schemeClr val="tx1"/>
                </a:solidFill>
                <a:latin typeface="+mn-ea"/>
              </a:rPr>
              <a:t>住所</a:t>
            </a:r>
            <a:r>
              <a:rPr lang="ja-JP" altLang="en-US" sz="1600" dirty="0" smtClean="0">
                <a:solidFill>
                  <a:schemeClr val="tx1"/>
                </a:solidFill>
                <a:latin typeface="+mn-ea"/>
              </a:rPr>
              <a:t>：</a:t>
            </a:r>
            <a:r>
              <a:rPr lang="ja-JP" altLang="en-US" sz="1400" dirty="0">
                <a:solidFill>
                  <a:schemeClr val="tx1"/>
                </a:solidFill>
              </a:rPr>
              <a:t>目黒区鷹番</a:t>
            </a:r>
            <a:r>
              <a:rPr lang="en-US" altLang="ja-JP" sz="1400" dirty="0">
                <a:solidFill>
                  <a:schemeClr val="tx1"/>
                </a:solidFill>
              </a:rPr>
              <a:t>3-17-20</a:t>
            </a:r>
          </a:p>
          <a:p>
            <a:endParaRPr lang="en-US" altLang="zh-CN" sz="800" dirty="0" smtClean="0">
              <a:latin typeface="ＭＳ Ｐゴシック" panose="020B0600070205080204" pitchFamily="50" charset="-128"/>
              <a:ea typeface="ＭＳ Ｐゴシック" panose="020B0600070205080204" pitchFamily="50" charset="-128"/>
            </a:endParaRPr>
          </a:p>
          <a:p>
            <a:r>
              <a:rPr lang="ja-JP" altLang="en-US" sz="1600" b="1" dirty="0" smtClean="0">
                <a:solidFill>
                  <a:schemeClr val="tx1"/>
                </a:solidFill>
                <a:latin typeface="+mn-ea"/>
              </a:rPr>
              <a:t>交通</a:t>
            </a:r>
            <a:r>
              <a:rPr lang="ja-JP" altLang="en-US" sz="1600" dirty="0" smtClean="0">
                <a:solidFill>
                  <a:schemeClr val="tx1"/>
                </a:solidFill>
                <a:latin typeface="+mn-ea"/>
              </a:rPr>
              <a:t>：</a:t>
            </a:r>
            <a:r>
              <a:rPr lang="ja-JP" altLang="en-US" sz="1400" dirty="0">
                <a:solidFill>
                  <a:schemeClr val="tx1"/>
                </a:solidFill>
              </a:rPr>
              <a:t>東急東横線「</a:t>
            </a:r>
            <a:r>
              <a:rPr lang="ja-JP" altLang="en-US" sz="1600" b="1" dirty="0">
                <a:solidFill>
                  <a:schemeClr val="tx1"/>
                </a:solidFill>
              </a:rPr>
              <a:t>学芸大学</a:t>
            </a:r>
            <a:r>
              <a:rPr lang="ja-JP" altLang="en-US" sz="1400" dirty="0">
                <a:solidFill>
                  <a:schemeClr val="tx1"/>
                </a:solidFill>
              </a:rPr>
              <a:t>駅」</a:t>
            </a:r>
            <a:endParaRPr lang="en-US" altLang="ja-JP" sz="1400" dirty="0">
              <a:solidFill>
                <a:schemeClr val="tx1"/>
              </a:solidFill>
            </a:endParaRPr>
          </a:p>
          <a:p>
            <a:r>
              <a:rPr lang="ja-JP" altLang="en-US" sz="1400" dirty="0">
                <a:solidFill>
                  <a:schemeClr val="tx1"/>
                </a:solidFill>
              </a:rPr>
              <a:t>　　　　　　　　　　　</a:t>
            </a:r>
            <a:r>
              <a:rPr lang="ja-JP" altLang="en-US" sz="1400" dirty="0" smtClean="0">
                <a:solidFill>
                  <a:schemeClr val="tx1"/>
                </a:solidFill>
              </a:rPr>
              <a:t>西口</a:t>
            </a:r>
            <a:r>
              <a:rPr lang="ja-JP" altLang="en-US" sz="1400" dirty="0">
                <a:solidFill>
                  <a:schemeClr val="tx1"/>
                </a:solidFill>
              </a:rPr>
              <a:t>より徒歩</a:t>
            </a:r>
            <a:r>
              <a:rPr lang="en-US" altLang="ja-JP" sz="1400" dirty="0">
                <a:solidFill>
                  <a:schemeClr val="tx1"/>
                </a:solidFill>
              </a:rPr>
              <a:t>3</a:t>
            </a:r>
            <a:r>
              <a:rPr lang="ja-JP" altLang="en-US" sz="1400" dirty="0" smtClean="0">
                <a:solidFill>
                  <a:schemeClr val="tx1"/>
                </a:solidFill>
              </a:rPr>
              <a:t>分</a:t>
            </a:r>
            <a:endParaRPr lang="en-US" altLang="ja-JP" sz="1400" dirty="0" smtClean="0">
              <a:solidFill>
                <a:schemeClr val="tx1"/>
              </a:solidFill>
              <a:latin typeface="+mn-ea"/>
            </a:endParaRPr>
          </a:p>
          <a:p>
            <a:endParaRPr lang="en-US" altLang="ja-JP" sz="1600" dirty="0">
              <a:solidFill>
                <a:schemeClr val="tx1"/>
              </a:solidFill>
              <a:latin typeface="+mn-ea"/>
            </a:endParaRPr>
          </a:p>
          <a:p>
            <a:endParaRPr lang="en-US" altLang="ja-JP" sz="1600" dirty="0" smtClean="0">
              <a:solidFill>
                <a:schemeClr val="tx1"/>
              </a:solidFill>
              <a:latin typeface="+mn-ea"/>
            </a:endParaRPr>
          </a:p>
          <a:p>
            <a:endParaRPr lang="en-US" altLang="ja-JP" sz="1600" dirty="0">
              <a:solidFill>
                <a:schemeClr val="tx1"/>
              </a:solidFill>
              <a:latin typeface="+mn-ea"/>
            </a:endParaRPr>
          </a:p>
          <a:p>
            <a:endParaRPr lang="en-US" altLang="ja-JP" sz="1600" dirty="0" smtClean="0">
              <a:solidFill>
                <a:schemeClr val="tx1"/>
              </a:solidFill>
              <a:latin typeface="+mn-ea"/>
            </a:endParaRPr>
          </a:p>
          <a:p>
            <a:endParaRPr lang="en-US" altLang="ja-JP" sz="1600" dirty="0">
              <a:solidFill>
                <a:schemeClr val="tx1"/>
              </a:solidFill>
              <a:latin typeface="+mn-ea"/>
            </a:endParaRPr>
          </a:p>
          <a:p>
            <a:endParaRPr lang="en-US" altLang="ja-JP" sz="1600" dirty="0" smtClean="0">
              <a:solidFill>
                <a:schemeClr val="tx1"/>
              </a:solidFill>
              <a:latin typeface="+mn-ea"/>
            </a:endParaRPr>
          </a:p>
          <a:p>
            <a:endParaRPr lang="en-US" altLang="ja-JP" sz="1600" dirty="0">
              <a:solidFill>
                <a:schemeClr val="tx1"/>
              </a:solidFill>
              <a:latin typeface="+mn-ea"/>
            </a:endParaRPr>
          </a:p>
          <a:p>
            <a:endParaRPr lang="en-US" altLang="ja-JP" sz="1600" dirty="0" smtClean="0">
              <a:solidFill>
                <a:schemeClr val="tx1"/>
              </a:solidFill>
              <a:latin typeface="+mn-ea"/>
            </a:endParaRPr>
          </a:p>
          <a:p>
            <a:endParaRPr lang="en-US" altLang="ja-JP" sz="1600" dirty="0">
              <a:solidFill>
                <a:schemeClr val="tx1"/>
              </a:solidFill>
              <a:latin typeface="+mn-ea"/>
            </a:endParaRPr>
          </a:p>
          <a:p>
            <a:endParaRPr lang="en-US" altLang="ja-JP" sz="1600" dirty="0" smtClean="0">
              <a:solidFill>
                <a:schemeClr val="tx1"/>
              </a:solidFill>
              <a:latin typeface="+mn-ea"/>
            </a:endParaRPr>
          </a:p>
        </p:txBody>
      </p:sp>
      <p:sp>
        <p:nvSpPr>
          <p:cNvPr id="81" name="正方形/長方形 80"/>
          <p:cNvSpPr/>
          <p:nvPr/>
        </p:nvSpPr>
        <p:spPr>
          <a:xfrm>
            <a:off x="0" y="9176232"/>
            <a:ext cx="6858000" cy="7297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lnSpc>
                <a:spcPts val="2400"/>
              </a:lnSpc>
            </a:pPr>
            <a:r>
              <a:rPr lang="en-US" altLang="ja-JP" b="1" dirty="0" smtClean="0"/>
              <a:t>【</a:t>
            </a:r>
            <a:r>
              <a:rPr lang="ja-JP" altLang="en-US" b="1" dirty="0" smtClean="0"/>
              <a:t>お問合せ</a:t>
            </a:r>
            <a:r>
              <a:rPr lang="en-US" altLang="ja-JP" b="1" dirty="0" smtClean="0"/>
              <a:t>】</a:t>
            </a:r>
            <a:r>
              <a:rPr lang="ja-JP" altLang="en-US" b="1" dirty="0" smtClean="0"/>
              <a:t>　　　　</a:t>
            </a:r>
            <a:r>
              <a:rPr lang="en-US" altLang="ja-JP" sz="2800" b="1" dirty="0" smtClean="0"/>
              <a:t>045-325-9351</a:t>
            </a:r>
            <a:endParaRPr lang="en-US" altLang="ja-JP" sz="3200" b="1" dirty="0" smtClean="0"/>
          </a:p>
          <a:p>
            <a:pPr algn="ctr">
              <a:lnSpc>
                <a:spcPts val="2400"/>
              </a:lnSpc>
            </a:pPr>
            <a:r>
              <a:rPr lang="ja-JP" altLang="en-US" sz="1200" b="1" dirty="0"/>
              <a:t>一般社団</a:t>
            </a:r>
            <a:r>
              <a:rPr lang="ja-JP" altLang="en-US" sz="1200" b="1" dirty="0" smtClean="0"/>
              <a:t>法人</a:t>
            </a:r>
            <a:r>
              <a:rPr lang="ja-JP" altLang="en-US" sz="1600" b="1" dirty="0" smtClean="0"/>
              <a:t>民</a:t>
            </a:r>
            <a:r>
              <a:rPr lang="ja-JP" altLang="en-US" sz="1600" b="1" dirty="0"/>
              <a:t>事信託相談</a:t>
            </a:r>
            <a:r>
              <a:rPr lang="ja-JP" altLang="en-US" sz="1600" b="1" dirty="0" smtClean="0"/>
              <a:t>センター（コンセプト内）</a:t>
            </a:r>
            <a:endParaRPr lang="en-US" altLang="ja-JP" sz="1600" b="1" dirty="0" smtClean="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6858000" cy="4313446"/>
          </a:xfrm>
          <a:prstGeom prst="rect">
            <a:avLst/>
          </a:prstGeom>
        </p:spPr>
      </p:pic>
      <p:sp>
        <p:nvSpPr>
          <p:cNvPr id="5" name="テキスト ボックス 4"/>
          <p:cNvSpPr txBox="1"/>
          <p:nvPr/>
        </p:nvSpPr>
        <p:spPr>
          <a:xfrm>
            <a:off x="1182777" y="27194"/>
            <a:ext cx="4548811" cy="830997"/>
          </a:xfrm>
          <a:prstGeom prst="rect">
            <a:avLst/>
          </a:prstGeom>
          <a:noFill/>
        </p:spPr>
        <p:txBody>
          <a:bodyPr wrap="square" rtlCol="0">
            <a:spAutoFit/>
          </a:bodyPr>
          <a:lstStyle/>
          <a:p>
            <a:pPr algn="ctr"/>
            <a:r>
              <a:rPr kumimoji="1" lang="ja-JP" altLang="en-US" sz="4800" b="1" dirty="0" smtClean="0">
                <a:ln w="6600">
                  <a:solidFill>
                    <a:schemeClr val="accent2"/>
                  </a:solidFill>
                  <a:prstDash val="solid"/>
                </a:ln>
                <a:solidFill>
                  <a:srgbClr val="FFFFFF"/>
                </a:solidFill>
                <a:effectLst>
                  <a:outerShdw dist="38100" dir="2700000" algn="tl" rotWithShape="0">
                    <a:schemeClr val="accent2"/>
                  </a:outerShdw>
                </a:effectLst>
                <a:latin typeface="HG創英角ｺﾞｼｯｸUB" panose="020B0909000000000000" pitchFamily="49" charset="-128"/>
                <a:ea typeface="HG創英角ｺﾞｼｯｸUB" panose="020B0909000000000000" pitchFamily="49" charset="-128"/>
              </a:rPr>
              <a:t>家族信託説明会</a:t>
            </a:r>
            <a:endParaRPr kumimoji="1" lang="ja-JP" altLang="en-US" sz="4800" b="1" dirty="0">
              <a:ln w="6600">
                <a:solidFill>
                  <a:schemeClr val="accent2"/>
                </a:solidFill>
                <a:prstDash val="solid"/>
              </a:ln>
              <a:solidFill>
                <a:srgbClr val="FFFFFF"/>
              </a:solidFill>
              <a:effectLst>
                <a:outerShdw dist="38100" dir="2700000" algn="tl" rotWithShape="0">
                  <a:schemeClr val="accent2"/>
                </a:outerShdw>
              </a:effectLst>
              <a:latin typeface="HG創英角ｺﾞｼｯｸUB" panose="020B0909000000000000" pitchFamily="49" charset="-128"/>
              <a:ea typeface="HG創英角ｺﾞｼｯｸUB" panose="020B0909000000000000" pitchFamily="49" charset="-128"/>
            </a:endParaRPr>
          </a:p>
        </p:txBody>
      </p:sp>
      <p:sp>
        <p:nvSpPr>
          <p:cNvPr id="11" name="テキスト ボックス 10"/>
          <p:cNvSpPr txBox="1"/>
          <p:nvPr/>
        </p:nvSpPr>
        <p:spPr>
          <a:xfrm>
            <a:off x="98345" y="4313562"/>
            <a:ext cx="3163007" cy="2092881"/>
          </a:xfrm>
          <a:prstGeom prst="rect">
            <a:avLst/>
          </a:prstGeom>
          <a:noFill/>
        </p:spPr>
        <p:txBody>
          <a:bodyPr wrap="square" rtlCol="0">
            <a:spAutoFit/>
          </a:bodyPr>
          <a:lstStyle/>
          <a:p>
            <a:r>
              <a:rPr kumimoji="1" lang="en-US" altLang="ja-JP" sz="2400" dirty="0" smtClean="0">
                <a:latin typeface="AR P丸ゴシック体E" panose="020F0900000000000000" pitchFamily="50" charset="-128"/>
                <a:ea typeface="AR P丸ゴシック体E" panose="020F0900000000000000" pitchFamily="50" charset="-128"/>
              </a:rPr>
              <a:t>【</a:t>
            </a:r>
            <a:r>
              <a:rPr lang="ja-JP" altLang="en-US" sz="2400" dirty="0">
                <a:latin typeface="AR P丸ゴシック体E" panose="020F0900000000000000" pitchFamily="50" charset="-128"/>
                <a:ea typeface="AR P丸ゴシック体E" panose="020F0900000000000000" pitchFamily="50" charset="-128"/>
              </a:rPr>
              <a:t>日時</a:t>
            </a:r>
            <a:r>
              <a:rPr kumimoji="1" lang="en-US" altLang="ja-JP" sz="2400" dirty="0" smtClean="0">
                <a:latin typeface="AR P丸ゴシック体E" panose="020F0900000000000000" pitchFamily="50" charset="-128"/>
                <a:ea typeface="AR P丸ゴシック体E" panose="020F0900000000000000" pitchFamily="50" charset="-128"/>
              </a:rPr>
              <a:t>】</a:t>
            </a:r>
            <a:r>
              <a:rPr kumimoji="1" lang="en-US" altLang="ja-JP" sz="2400" dirty="0" smtClean="0">
                <a:solidFill>
                  <a:srgbClr val="002060"/>
                </a:solidFill>
                <a:latin typeface="AR P丸ゴシック体E" panose="020F0900000000000000" pitchFamily="50" charset="-128"/>
                <a:ea typeface="AR P丸ゴシック体E" panose="020F0900000000000000" pitchFamily="50" charset="-128"/>
              </a:rPr>
              <a:t>2019</a:t>
            </a:r>
            <a:r>
              <a:rPr kumimoji="1" lang="ja-JP" altLang="en-US" sz="2400" dirty="0" smtClean="0">
                <a:solidFill>
                  <a:srgbClr val="002060"/>
                </a:solidFill>
                <a:latin typeface="AR P丸ゴシック体E" panose="020F0900000000000000" pitchFamily="50" charset="-128"/>
                <a:ea typeface="AR P丸ゴシック体E" panose="020F0900000000000000" pitchFamily="50" charset="-128"/>
              </a:rPr>
              <a:t>年</a:t>
            </a:r>
            <a:endParaRPr lang="en-US" altLang="ja-JP" dirty="0" smtClean="0">
              <a:solidFill>
                <a:srgbClr val="002060"/>
              </a:solidFill>
              <a:latin typeface="AR P丸ゴシック体E" panose="020F0900000000000000" pitchFamily="50" charset="-128"/>
              <a:ea typeface="AR P丸ゴシック体E" panose="020F0900000000000000" pitchFamily="50" charset="-128"/>
            </a:endParaRPr>
          </a:p>
          <a:p>
            <a:r>
              <a:rPr lang="en-US" altLang="ja-JP" sz="6000" b="1" dirty="0" smtClean="0">
                <a:solidFill>
                  <a:srgbClr val="002060"/>
                </a:solidFill>
                <a:latin typeface="HGP創英角ｺﾞｼｯｸUB" panose="020B0900000000000000" pitchFamily="50" charset="-128"/>
                <a:ea typeface="HGP創英角ｺﾞｼｯｸUB" panose="020B0900000000000000" pitchFamily="50" charset="-128"/>
              </a:rPr>
              <a:t>1</a:t>
            </a:r>
            <a:r>
              <a:rPr lang="ja-JP" altLang="en-US" sz="2000" b="1" dirty="0" smtClean="0">
                <a:solidFill>
                  <a:srgbClr val="002060"/>
                </a:solidFill>
                <a:latin typeface="AR P丸ゴシック体E" panose="020F0900000000000000" pitchFamily="50" charset="-128"/>
                <a:ea typeface="AR P丸ゴシック体E" panose="020F0900000000000000" pitchFamily="50" charset="-128"/>
              </a:rPr>
              <a:t>月</a:t>
            </a:r>
            <a:r>
              <a:rPr lang="en-US" altLang="ja-JP" sz="6000" b="1" dirty="0" smtClean="0">
                <a:solidFill>
                  <a:srgbClr val="002060"/>
                </a:solidFill>
                <a:latin typeface="HGP創英角ｺﾞｼｯｸUB" panose="020B0900000000000000" pitchFamily="50" charset="-128"/>
                <a:ea typeface="HGP創英角ｺﾞｼｯｸUB" panose="020B0900000000000000" pitchFamily="50" charset="-128"/>
              </a:rPr>
              <a:t>13</a:t>
            </a:r>
            <a:r>
              <a:rPr lang="ja-JP" altLang="en-US" sz="2000" b="1" dirty="0" smtClean="0">
                <a:solidFill>
                  <a:srgbClr val="002060"/>
                </a:solidFill>
                <a:latin typeface="AR P丸ゴシック体E" panose="020F0900000000000000" pitchFamily="50" charset="-128"/>
                <a:ea typeface="AR P丸ゴシック体E" panose="020F0900000000000000" pitchFamily="50" charset="-128"/>
              </a:rPr>
              <a:t>日（日）</a:t>
            </a:r>
            <a:endParaRPr lang="en-US" altLang="ja-JP" sz="2000" b="1" dirty="0" smtClean="0">
              <a:solidFill>
                <a:srgbClr val="002060"/>
              </a:solidFill>
              <a:latin typeface="AR P丸ゴシック体E" panose="020F0900000000000000" pitchFamily="50" charset="-128"/>
              <a:ea typeface="AR P丸ゴシック体E" panose="020F0900000000000000" pitchFamily="50" charset="-128"/>
            </a:endParaRPr>
          </a:p>
          <a:p>
            <a:r>
              <a:rPr kumimoji="1" lang="en-US" altLang="ja-JP" sz="2800" dirty="0" smtClean="0">
                <a:latin typeface="AR P丸ゴシック体E" panose="020F0900000000000000" pitchFamily="50" charset="-128"/>
                <a:ea typeface="AR P丸ゴシック体E" panose="020F0900000000000000" pitchFamily="50" charset="-128"/>
              </a:rPr>
              <a:t>14</a:t>
            </a:r>
            <a:r>
              <a:rPr kumimoji="1" lang="ja-JP" altLang="en-US" sz="2800" dirty="0" smtClean="0">
                <a:latin typeface="AR P丸ゴシック体E" panose="020F0900000000000000" pitchFamily="50" charset="-128"/>
                <a:ea typeface="AR P丸ゴシック体E" panose="020F0900000000000000" pitchFamily="50" charset="-128"/>
              </a:rPr>
              <a:t>：</a:t>
            </a:r>
            <a:r>
              <a:rPr kumimoji="1" lang="en-US" altLang="ja-JP" sz="2800" dirty="0" smtClean="0">
                <a:latin typeface="AR P丸ゴシック体E" panose="020F0900000000000000" pitchFamily="50" charset="-128"/>
                <a:ea typeface="AR P丸ゴシック体E" panose="020F0900000000000000" pitchFamily="50" charset="-128"/>
              </a:rPr>
              <a:t>00</a:t>
            </a:r>
            <a:r>
              <a:rPr kumimoji="1" lang="ja-JP" altLang="en-US" sz="2800" dirty="0" smtClean="0">
                <a:latin typeface="AR P丸ゴシック体E" panose="020F0900000000000000" pitchFamily="50" charset="-128"/>
                <a:ea typeface="AR P丸ゴシック体E" panose="020F0900000000000000" pitchFamily="50" charset="-128"/>
              </a:rPr>
              <a:t>～</a:t>
            </a:r>
            <a:r>
              <a:rPr kumimoji="1" lang="en-US" altLang="ja-JP" sz="2800" dirty="0" smtClean="0">
                <a:latin typeface="AR P丸ゴシック体E" panose="020F0900000000000000" pitchFamily="50" charset="-128"/>
                <a:ea typeface="AR P丸ゴシック体E" panose="020F0900000000000000" pitchFamily="50" charset="-128"/>
              </a:rPr>
              <a:t>16</a:t>
            </a:r>
            <a:r>
              <a:rPr kumimoji="1" lang="ja-JP" altLang="en-US" sz="2800" dirty="0" smtClean="0">
                <a:latin typeface="AR P丸ゴシック体E" panose="020F0900000000000000" pitchFamily="50" charset="-128"/>
                <a:ea typeface="AR P丸ゴシック体E" panose="020F0900000000000000" pitchFamily="50" charset="-128"/>
              </a:rPr>
              <a:t>：</a:t>
            </a:r>
            <a:r>
              <a:rPr lang="en-US" altLang="ja-JP" sz="2800" dirty="0">
                <a:latin typeface="AR P丸ゴシック体E" panose="020F0900000000000000" pitchFamily="50" charset="-128"/>
                <a:ea typeface="AR P丸ゴシック体E" panose="020F0900000000000000" pitchFamily="50" charset="-128"/>
              </a:rPr>
              <a:t>0</a:t>
            </a:r>
            <a:r>
              <a:rPr kumimoji="1" lang="en-US" altLang="ja-JP" sz="2800" dirty="0" smtClean="0">
                <a:latin typeface="AR P丸ゴシック体E" panose="020F0900000000000000" pitchFamily="50" charset="-128"/>
                <a:ea typeface="AR P丸ゴシック体E" panose="020F0900000000000000" pitchFamily="50" charset="-128"/>
              </a:rPr>
              <a:t>0</a:t>
            </a:r>
            <a:endParaRPr kumimoji="1" lang="en-US" altLang="ja-JP" sz="2800" dirty="0">
              <a:latin typeface="AR P丸ゴシック体E" panose="020F0900000000000000" pitchFamily="50" charset="-128"/>
              <a:ea typeface="AR P丸ゴシック体E" panose="020F0900000000000000" pitchFamily="50" charset="-128"/>
            </a:endParaRPr>
          </a:p>
          <a:p>
            <a:r>
              <a:rPr lang="ja-JP" altLang="en-US" dirty="0" smtClean="0">
                <a:latin typeface="AR P丸ゴシック体E" panose="020F0900000000000000" pitchFamily="50" charset="-128"/>
                <a:ea typeface="AR P丸ゴシック体E" panose="020F0900000000000000" pitchFamily="50" charset="-128"/>
              </a:rPr>
              <a:t>（受付</a:t>
            </a:r>
            <a:r>
              <a:rPr lang="en-US" altLang="ja-JP" dirty="0" smtClean="0">
                <a:latin typeface="AR P丸ゴシック体E" panose="020F0900000000000000" pitchFamily="50" charset="-128"/>
                <a:ea typeface="AR P丸ゴシック体E" panose="020F0900000000000000" pitchFamily="50" charset="-128"/>
              </a:rPr>
              <a:t>13:30</a:t>
            </a:r>
            <a:r>
              <a:rPr lang="ja-JP" altLang="en-US" dirty="0" smtClean="0">
                <a:latin typeface="AR P丸ゴシック体E" panose="020F0900000000000000" pitchFamily="50" charset="-128"/>
                <a:ea typeface="AR P丸ゴシック体E" panose="020F0900000000000000" pitchFamily="50" charset="-128"/>
              </a:rPr>
              <a:t>～）</a:t>
            </a:r>
            <a:endParaRPr lang="en-US" altLang="ja-JP" dirty="0" smtClean="0">
              <a:latin typeface="AR P丸ゴシック体E" panose="020F0900000000000000" pitchFamily="50" charset="-128"/>
              <a:ea typeface="AR P丸ゴシック体E" panose="020F0900000000000000" pitchFamily="50" charset="-128"/>
            </a:endParaRPr>
          </a:p>
        </p:txBody>
      </p:sp>
      <p:sp>
        <p:nvSpPr>
          <p:cNvPr id="10" name="テキスト ボックス 9"/>
          <p:cNvSpPr txBox="1"/>
          <p:nvPr/>
        </p:nvSpPr>
        <p:spPr>
          <a:xfrm>
            <a:off x="98345" y="6446685"/>
            <a:ext cx="3315256" cy="2154436"/>
          </a:xfrm>
          <a:prstGeom prst="rect">
            <a:avLst/>
          </a:prstGeom>
          <a:noFill/>
        </p:spPr>
        <p:txBody>
          <a:bodyPr wrap="square" rtlCol="0">
            <a:spAutoFit/>
          </a:bodyPr>
          <a:lstStyle/>
          <a:p>
            <a:r>
              <a:rPr lang="en-US" altLang="ja-JP" sz="1600" b="1" dirty="0" smtClean="0">
                <a:latin typeface="+mn-ea"/>
              </a:rPr>
              <a:t>【</a:t>
            </a:r>
            <a:r>
              <a:rPr lang="ja-JP" altLang="en-US" sz="1600" b="1" dirty="0" smtClean="0">
                <a:latin typeface="+mn-ea"/>
              </a:rPr>
              <a:t>講師</a:t>
            </a:r>
            <a:r>
              <a:rPr lang="en-US" altLang="ja-JP" sz="1600" b="1" dirty="0" smtClean="0">
                <a:latin typeface="+mn-ea"/>
              </a:rPr>
              <a:t>】</a:t>
            </a:r>
            <a:r>
              <a:rPr lang="ja-JP" altLang="en-US" sz="1600" b="1" dirty="0" smtClean="0">
                <a:latin typeface="+mn-ea"/>
              </a:rPr>
              <a:t>　本間</a:t>
            </a:r>
            <a:r>
              <a:rPr lang="ja-JP" altLang="en-US" sz="1600" b="1" dirty="0">
                <a:latin typeface="+mn-ea"/>
              </a:rPr>
              <a:t>　</a:t>
            </a:r>
            <a:r>
              <a:rPr lang="ja-JP" altLang="en-US" sz="1600" b="1" dirty="0" smtClean="0">
                <a:latin typeface="+mn-ea"/>
              </a:rPr>
              <a:t>弘一</a:t>
            </a:r>
            <a:endParaRPr lang="en-US" altLang="ja-JP" sz="800" dirty="0" smtClean="0">
              <a:latin typeface="+mn-ea"/>
            </a:endParaRPr>
          </a:p>
          <a:p>
            <a:r>
              <a:rPr lang="ja-JP" altLang="en-US" sz="1400" dirty="0" smtClean="0">
                <a:latin typeface="+mn-ea"/>
              </a:rPr>
              <a:t>（</a:t>
            </a:r>
            <a:r>
              <a:rPr lang="ja-JP" altLang="en-US" sz="1400" dirty="0">
                <a:latin typeface="+mn-ea"/>
              </a:rPr>
              <a:t>一社）民事信託相談</a:t>
            </a:r>
            <a:r>
              <a:rPr lang="ja-JP" altLang="en-US" sz="1400" dirty="0" smtClean="0">
                <a:latin typeface="+mn-ea"/>
              </a:rPr>
              <a:t>センター</a:t>
            </a:r>
            <a:endParaRPr lang="en-US" altLang="ja-JP" sz="1400" dirty="0" smtClean="0">
              <a:latin typeface="+mn-ea"/>
            </a:endParaRPr>
          </a:p>
          <a:p>
            <a:r>
              <a:rPr lang="ja-JP" altLang="en-US" sz="1400" dirty="0" smtClean="0">
                <a:latin typeface="+mn-ea"/>
              </a:rPr>
              <a:t>　　　　　　　　　　　代表理事</a:t>
            </a:r>
            <a:endParaRPr lang="en-US" altLang="ja-JP" sz="1400" dirty="0" smtClean="0">
              <a:latin typeface="+mn-ea"/>
            </a:endParaRPr>
          </a:p>
          <a:p>
            <a:r>
              <a:rPr lang="ja-JP" altLang="en-US" sz="1400" dirty="0">
                <a:latin typeface="+mn-ea"/>
              </a:rPr>
              <a:t>有限会社コンセプト 代表</a:t>
            </a:r>
            <a:endParaRPr lang="en-US" altLang="ja-JP" sz="1400" dirty="0">
              <a:latin typeface="+mn-ea"/>
            </a:endParaRPr>
          </a:p>
          <a:p>
            <a:r>
              <a:rPr lang="ja-JP" altLang="en-US" sz="1400" dirty="0" smtClean="0">
                <a:latin typeface="+mn-ea"/>
              </a:rPr>
              <a:t>家族</a:t>
            </a:r>
            <a:r>
              <a:rPr lang="ja-JP" altLang="en-US" sz="1400" dirty="0">
                <a:latin typeface="+mn-ea"/>
              </a:rPr>
              <a:t>信託普及協会 </a:t>
            </a:r>
            <a:r>
              <a:rPr lang="ja-JP" altLang="en-US" sz="1400" dirty="0" smtClean="0">
                <a:latin typeface="+mn-ea"/>
              </a:rPr>
              <a:t>会員</a:t>
            </a:r>
            <a:endParaRPr lang="en-US" altLang="ja-JP" sz="1400" dirty="0" smtClean="0">
              <a:latin typeface="+mn-ea"/>
            </a:endParaRPr>
          </a:p>
          <a:p>
            <a:endParaRPr lang="en-US" altLang="ja-JP" sz="1400" dirty="0" smtClean="0">
              <a:latin typeface="+mn-ea"/>
            </a:endParaRPr>
          </a:p>
          <a:p>
            <a:r>
              <a:rPr lang="en-US" altLang="ja-JP" sz="1200" dirty="0" smtClean="0">
                <a:latin typeface="+mn-ea"/>
              </a:rPr>
              <a:t>《</a:t>
            </a:r>
            <a:r>
              <a:rPr lang="ja-JP" altLang="en-US" sz="1200" dirty="0" smtClean="0">
                <a:latin typeface="+mn-ea"/>
              </a:rPr>
              <a:t>共済会事務局長の時代より、日本の高齢化社会に提唱を投げかけてきた第一人者。</a:t>
            </a:r>
            <a:endParaRPr lang="en-US" altLang="ja-JP" sz="1200" dirty="0" smtClean="0">
              <a:latin typeface="+mn-ea"/>
            </a:endParaRPr>
          </a:p>
          <a:p>
            <a:r>
              <a:rPr lang="ja-JP" altLang="en-US" sz="1200" dirty="0" smtClean="0">
                <a:latin typeface="+mn-ea"/>
              </a:rPr>
              <a:t>約</a:t>
            </a:r>
            <a:r>
              <a:rPr lang="en-US" altLang="ja-JP" sz="1200" dirty="0" smtClean="0">
                <a:latin typeface="+mn-ea"/>
              </a:rPr>
              <a:t>4</a:t>
            </a:r>
            <a:r>
              <a:rPr lang="ja-JP" altLang="en-US" sz="1200" dirty="0" smtClean="0">
                <a:latin typeface="+mn-ea"/>
              </a:rPr>
              <a:t>年前からは家族信託の活動に取り組み、現在も年間</a:t>
            </a:r>
            <a:r>
              <a:rPr lang="en-US" altLang="ja-JP" sz="1200" dirty="0" smtClean="0">
                <a:latin typeface="+mn-ea"/>
              </a:rPr>
              <a:t>50</a:t>
            </a:r>
            <a:r>
              <a:rPr lang="ja-JP" altLang="en-US" sz="1200" dirty="0" smtClean="0">
                <a:latin typeface="+mn-ea"/>
              </a:rPr>
              <a:t>件を超えるご相談にのっています。</a:t>
            </a:r>
            <a:r>
              <a:rPr lang="en-US" altLang="ja-JP" sz="1200" dirty="0" smtClean="0">
                <a:latin typeface="+mn-ea"/>
              </a:rPr>
              <a:t>》</a:t>
            </a:r>
            <a:endParaRPr lang="ja-JP" altLang="en-US" sz="1200" dirty="0"/>
          </a:p>
        </p:txBody>
      </p:sp>
      <p:sp>
        <p:nvSpPr>
          <p:cNvPr id="15" name="テキスト ボックス 14"/>
          <p:cNvSpPr txBox="1"/>
          <p:nvPr/>
        </p:nvSpPr>
        <p:spPr>
          <a:xfrm>
            <a:off x="3645075" y="764549"/>
            <a:ext cx="3422460" cy="400110"/>
          </a:xfrm>
          <a:prstGeom prst="rect">
            <a:avLst/>
          </a:prstGeom>
          <a:noFill/>
        </p:spPr>
        <p:txBody>
          <a:bodyPr wrap="square" rtlCol="0">
            <a:spAutoFit/>
          </a:bodyPr>
          <a:lstStyle/>
          <a:p>
            <a:r>
              <a:rPr kumimoji="1" lang="ja-JP" altLang="en-US" sz="2000" b="1" dirty="0" smtClean="0">
                <a:ln w="6600">
                  <a:solidFill>
                    <a:schemeClr val="accent2"/>
                  </a:solidFill>
                  <a:prstDash val="solid"/>
                </a:ln>
                <a:solidFill>
                  <a:srgbClr val="FFFFFF"/>
                </a:solidFill>
                <a:effectLst>
                  <a:outerShdw dist="38100" dir="2700000" algn="tl" rotWithShape="0">
                    <a:schemeClr val="accent2"/>
                  </a:outerShdw>
                </a:effectLst>
                <a:latin typeface="HG創英角ｺﾞｼｯｸUB" panose="020B0909000000000000" pitchFamily="49" charset="-128"/>
                <a:ea typeface="HG創英角ｺﾞｼｯｸUB" panose="020B0909000000000000" pitchFamily="49" charset="-128"/>
              </a:rPr>
              <a:t>（予約制・先着１８名様）</a:t>
            </a:r>
            <a:endParaRPr kumimoji="1" lang="ja-JP" altLang="en-US" sz="2000" b="1" dirty="0">
              <a:ln w="6600">
                <a:solidFill>
                  <a:schemeClr val="accent2"/>
                </a:solidFill>
                <a:prstDash val="solid"/>
              </a:ln>
              <a:solidFill>
                <a:srgbClr val="FFFFFF"/>
              </a:solidFill>
              <a:effectLst>
                <a:outerShdw dist="38100" dir="2700000" algn="tl" rotWithShape="0">
                  <a:schemeClr val="accent2"/>
                </a:outerShdw>
              </a:effectLst>
              <a:latin typeface="HG創英角ｺﾞｼｯｸUB" panose="020B0909000000000000" pitchFamily="49" charset="-128"/>
              <a:ea typeface="HG創英角ｺﾞｼｯｸUB" panose="020B0909000000000000" pitchFamily="49" charset="-128"/>
            </a:endParaRPr>
          </a:p>
        </p:txBody>
      </p:sp>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3745" y="9205011"/>
            <a:ext cx="347293" cy="347293"/>
          </a:xfrm>
          <a:prstGeom prst="rect">
            <a:avLst/>
          </a:prstGeom>
        </p:spPr>
      </p:pic>
      <p:sp>
        <p:nvSpPr>
          <p:cNvPr id="4" name="正方形/長方形 3"/>
          <p:cNvSpPr/>
          <p:nvPr/>
        </p:nvSpPr>
        <p:spPr>
          <a:xfrm>
            <a:off x="126530" y="8798501"/>
            <a:ext cx="6549844" cy="400110"/>
          </a:xfrm>
          <a:prstGeom prst="rect">
            <a:avLst/>
          </a:prstGeom>
        </p:spPr>
        <p:txBody>
          <a:bodyPr wrap="square">
            <a:spAutoFit/>
          </a:bodyPr>
          <a:lstStyle/>
          <a:p>
            <a:pPr>
              <a:lnSpc>
                <a:spcPts val="2400"/>
              </a:lnSpc>
            </a:pPr>
            <a:r>
              <a:rPr lang="en-US" altLang="ja-JP" sz="1600" b="1" dirty="0"/>
              <a:t>【</a:t>
            </a:r>
            <a:r>
              <a:rPr lang="ja-JP" altLang="en-US" sz="1600" b="1" dirty="0"/>
              <a:t>主催</a:t>
            </a:r>
            <a:r>
              <a:rPr lang="en-US" altLang="ja-JP" sz="1600" b="1" dirty="0"/>
              <a:t>】</a:t>
            </a:r>
            <a:r>
              <a:rPr lang="ja-JP" altLang="en-US" sz="1400" dirty="0"/>
              <a:t>一般社団法人 民事信託相談</a:t>
            </a:r>
            <a:r>
              <a:rPr lang="ja-JP" altLang="en-US" sz="1400" dirty="0" smtClean="0"/>
              <a:t>センター　</a:t>
            </a:r>
            <a:r>
              <a:rPr lang="en-US" altLang="ja-JP" sz="1400" dirty="0" smtClean="0"/>
              <a:t>《http</a:t>
            </a:r>
            <a:r>
              <a:rPr lang="en-US" altLang="ja-JP" sz="1400" dirty="0"/>
              <a:t>://www.minjishintaku.org</a:t>
            </a:r>
            <a:r>
              <a:rPr lang="en-US" altLang="ja-JP" sz="1400" dirty="0" smtClean="0"/>
              <a:t>/》</a:t>
            </a:r>
            <a:endParaRPr lang="ja-JP" altLang="en-US" sz="1400" dirty="0"/>
          </a:p>
        </p:txBody>
      </p:sp>
      <p:sp>
        <p:nvSpPr>
          <p:cNvPr id="19" name="テキスト ボックス 18"/>
          <p:cNvSpPr txBox="1"/>
          <p:nvPr/>
        </p:nvSpPr>
        <p:spPr>
          <a:xfrm>
            <a:off x="126529" y="2706107"/>
            <a:ext cx="6661308" cy="1508105"/>
          </a:xfrm>
          <a:prstGeom prst="rect">
            <a:avLst/>
          </a:prstGeom>
          <a:solidFill>
            <a:srgbClr val="FFFFFF">
              <a:alpha val="69804"/>
            </a:srgbClr>
          </a:solidFill>
          <a:ln>
            <a:noFill/>
          </a:ln>
        </p:spPr>
        <p:txBody>
          <a:bodyPr wrap="square" rtlCol="0">
            <a:spAutoFit/>
          </a:bodyPr>
          <a:lstStyle/>
          <a:p>
            <a:r>
              <a:rPr lang="ja-JP" altLang="en-US" sz="2000" dirty="0">
                <a:latin typeface="HG丸ｺﾞｼｯｸM-PRO" panose="020F0600000000000000" pitchFamily="50" charset="-128"/>
                <a:ea typeface="HG丸ｺﾞｼｯｸM-PRO" panose="020F0600000000000000" pitchFamily="50" charset="-128"/>
              </a:rPr>
              <a:t>親が</a:t>
            </a:r>
            <a:r>
              <a:rPr lang="ja-JP" altLang="en-US" sz="3200" b="1" dirty="0">
                <a:solidFill>
                  <a:srgbClr val="FF0000"/>
                </a:solidFill>
                <a:latin typeface="HG丸ｺﾞｼｯｸM-PRO" panose="020F0600000000000000" pitchFamily="50" charset="-128"/>
                <a:ea typeface="HG丸ｺﾞｼｯｸM-PRO" panose="020F0600000000000000" pitchFamily="50" charset="-128"/>
              </a:rPr>
              <a:t>認知症</a:t>
            </a:r>
            <a:r>
              <a:rPr lang="ja-JP" altLang="en-US" sz="2000" dirty="0">
                <a:latin typeface="HG丸ｺﾞｼｯｸM-PRO" panose="020F0600000000000000" pitchFamily="50" charset="-128"/>
                <a:ea typeface="HG丸ｺﾞｼｯｸM-PRO" panose="020F0600000000000000" pitchFamily="50" charset="-128"/>
              </a:rPr>
              <a:t>に</a:t>
            </a:r>
            <a:r>
              <a:rPr lang="ja-JP" altLang="en-US" sz="2000" dirty="0" smtClean="0">
                <a:latin typeface="HG丸ｺﾞｼｯｸM-PRO" panose="020F0600000000000000" pitchFamily="50" charset="-128"/>
                <a:ea typeface="HG丸ｺﾞｼｯｸM-PRO" panose="020F0600000000000000" pitchFamily="50" charset="-128"/>
              </a:rPr>
              <a:t>なった場合、家族でも銀行や不動産の手続きができなくなることをご存知ですか？　</a:t>
            </a:r>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家族信託</a:t>
            </a:r>
            <a:r>
              <a:rPr lang="ja-JP" altLang="en-US" sz="2000" dirty="0" smtClean="0">
                <a:latin typeface="HG丸ｺﾞｼｯｸM-PRO" panose="020F0600000000000000" pitchFamily="50" charset="-128"/>
                <a:ea typeface="HG丸ｺﾞｼｯｸM-PRO" panose="020F0600000000000000" pitchFamily="50" charset="-128"/>
              </a:rPr>
              <a:t>を</a:t>
            </a:r>
            <a:r>
              <a:rPr lang="ja-JP" altLang="en-US" sz="2000" dirty="0">
                <a:latin typeface="HG丸ｺﾞｼｯｸM-PRO" panose="020F0600000000000000" pitchFamily="50" charset="-128"/>
                <a:ea typeface="HG丸ｺﾞｼｯｸM-PRO" panose="020F0600000000000000" pitchFamily="50" charset="-128"/>
              </a:rPr>
              <a:t>通</a:t>
            </a:r>
            <a:r>
              <a:rPr lang="ja-JP" altLang="en-US" sz="2000" dirty="0" smtClean="0">
                <a:latin typeface="HG丸ｺﾞｼｯｸM-PRO" panose="020F0600000000000000" pitchFamily="50" charset="-128"/>
                <a:ea typeface="HG丸ｺﾞｼｯｸM-PRO" panose="020F0600000000000000" pitchFamily="50" charset="-128"/>
              </a:rPr>
              <a:t>して、安心して介護の時代を乗りきる準備をしましょう。　実例を元にわかりやすくご説明いたします。</a:t>
            </a:r>
            <a:endParaRPr lang="ja-JP" altLang="en-US" sz="2000" dirty="0">
              <a:latin typeface="HG丸ｺﾞｼｯｸM-PRO" panose="020F0600000000000000" pitchFamily="50" charset="-128"/>
              <a:ea typeface="HG丸ｺﾞｼｯｸM-PRO" panose="020F0600000000000000" pitchFamily="50" charset="-128"/>
            </a:endParaRPr>
          </a:p>
        </p:txBody>
      </p:sp>
      <p:sp>
        <p:nvSpPr>
          <p:cNvPr id="6" name="星 32 5"/>
          <p:cNvSpPr/>
          <p:nvPr/>
        </p:nvSpPr>
        <p:spPr>
          <a:xfrm>
            <a:off x="4922729" y="1343441"/>
            <a:ext cx="1865108" cy="1446568"/>
          </a:xfrm>
          <a:prstGeom prst="star32">
            <a:avLst>
              <a:gd name="adj" fmla="val 4759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ja-JP" altLang="en-US" sz="2800">
                <a:solidFill>
                  <a:prstClr val="white"/>
                </a:solidFill>
                <a:latin typeface="HGP創英角ﾎﾟｯﾌﾟ体" panose="040B0A00000000000000" pitchFamily="50" charset="-128"/>
                <a:ea typeface="HGP創英角ﾎﾟｯﾌﾟ体" panose="040B0A00000000000000" pitchFamily="50" charset="-128"/>
              </a:rPr>
              <a:t>参加費</a:t>
            </a:r>
            <a:endParaRPr lang="en-US" altLang="ja-JP" sz="2800">
              <a:solidFill>
                <a:prstClr val="white"/>
              </a:solidFill>
              <a:latin typeface="HGP創英角ﾎﾟｯﾌﾟ体" panose="040B0A00000000000000" pitchFamily="50" charset="-128"/>
              <a:ea typeface="HGP創英角ﾎﾟｯﾌﾟ体" panose="040B0A00000000000000" pitchFamily="50" charset="-128"/>
            </a:endParaRPr>
          </a:p>
          <a:p>
            <a:pPr lvl="0" algn="ctr"/>
            <a:r>
              <a:rPr lang="ja-JP" altLang="en-US" sz="2800">
                <a:solidFill>
                  <a:prstClr val="white"/>
                </a:solidFill>
                <a:latin typeface="HGP創英角ﾎﾟｯﾌﾟ体" panose="040B0A00000000000000" pitchFamily="50" charset="-128"/>
                <a:ea typeface="HGP創英角ﾎﾟｯﾌﾟ体" panose="040B0A00000000000000" pitchFamily="50" charset="-128"/>
              </a:rPr>
              <a:t>無料</a:t>
            </a:r>
            <a:endParaRPr lang="en-US" altLang="ja-JP" sz="2800" dirty="0">
              <a:solidFill>
                <a:prstClr val="white"/>
              </a:solidFill>
              <a:latin typeface="HGP創英角ﾎﾟｯﾌﾟ体" panose="040B0A00000000000000" pitchFamily="50" charset="-128"/>
              <a:ea typeface="HGP創英角ﾎﾟｯﾌﾟ体" panose="040B0A00000000000000" pitchFamily="50" charset="-128"/>
            </a:endParaRPr>
          </a:p>
        </p:txBody>
      </p:sp>
      <p:grpSp>
        <p:nvGrpSpPr>
          <p:cNvPr id="24" name="グループ化 23"/>
          <p:cNvGrpSpPr/>
          <p:nvPr/>
        </p:nvGrpSpPr>
        <p:grpSpPr>
          <a:xfrm>
            <a:off x="3744365" y="6251224"/>
            <a:ext cx="3008011" cy="2410866"/>
            <a:chOff x="3744365" y="6251224"/>
            <a:chExt cx="3008011" cy="2410866"/>
          </a:xfrm>
        </p:grpSpPr>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44365" y="6251224"/>
              <a:ext cx="3008011" cy="2410866"/>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4393" y="6935273"/>
              <a:ext cx="123444" cy="97456"/>
            </a:xfrm>
            <a:prstGeom prst="rect">
              <a:avLst/>
            </a:prstGeom>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26262" y="7213701"/>
              <a:ext cx="149905" cy="133249"/>
            </a:xfrm>
            <a:prstGeom prst="rect">
              <a:avLst/>
            </a:prstGeom>
          </p:spPr>
        </p:pic>
        <p:pic>
          <p:nvPicPr>
            <p:cNvPr id="22" name="図 2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61453" y="6610691"/>
              <a:ext cx="103953" cy="97456"/>
            </a:xfrm>
            <a:prstGeom prst="rect">
              <a:avLst/>
            </a:prstGeom>
          </p:spPr>
        </p:pic>
      </p:grpSp>
    </p:spTree>
    <p:extLst>
      <p:ext uri="{BB962C8B-B14F-4D97-AF65-F5344CB8AC3E}">
        <p14:creationId xmlns:p14="http://schemas.microsoft.com/office/powerpoint/2010/main" val="383813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10705495"/>
              </p:ext>
            </p:extLst>
          </p:nvPr>
        </p:nvGraphicFramePr>
        <p:xfrm>
          <a:off x="213756" y="4187629"/>
          <a:ext cx="6495802" cy="5384800"/>
        </p:xfrm>
        <a:graphic>
          <a:graphicData uri="http://schemas.openxmlformats.org/drawingml/2006/table">
            <a:tbl>
              <a:tblPr firstRow="1" bandRow="1">
                <a:tableStyleId>{5940675A-B579-460E-94D1-54222C63F5DA}</a:tableStyleId>
              </a:tblPr>
              <a:tblGrid>
                <a:gridCol w="2207472"/>
                <a:gridCol w="4288330"/>
              </a:tblGrid>
              <a:tr h="894080">
                <a:tc gridSpan="2">
                  <a:txBody>
                    <a:bodyPr/>
                    <a:lstStyle/>
                    <a:p>
                      <a:pPr algn="ctr"/>
                      <a:r>
                        <a:rPr kumimoji="1" lang="en-US" altLang="ja-JP" sz="3200" dirty="0" smtClean="0">
                          <a:latin typeface="+mn-ea"/>
                          <a:ea typeface="+mn-ea"/>
                        </a:rPr>
                        <a:t>FAX</a:t>
                      </a:r>
                      <a:r>
                        <a:rPr kumimoji="1" lang="ja-JP" altLang="en-US" sz="3200" dirty="0" smtClean="0">
                          <a:latin typeface="+mn-ea"/>
                          <a:ea typeface="+mn-ea"/>
                        </a:rPr>
                        <a:t>お申込書</a:t>
                      </a:r>
                      <a:r>
                        <a:rPr kumimoji="1" lang="ja-JP" altLang="en-US" sz="2400" dirty="0" smtClean="0">
                          <a:latin typeface="+mn-ea"/>
                          <a:ea typeface="+mn-ea"/>
                        </a:rPr>
                        <a:t>（</a:t>
                      </a:r>
                      <a:r>
                        <a:rPr kumimoji="1" lang="en-US" altLang="ja-JP" sz="2400" dirty="0" smtClean="0">
                          <a:latin typeface="+mn-ea"/>
                          <a:ea typeface="+mn-ea"/>
                        </a:rPr>
                        <a:t>1</a:t>
                      </a:r>
                      <a:r>
                        <a:rPr kumimoji="1" lang="ja-JP" altLang="en-US" sz="2400" dirty="0" smtClean="0">
                          <a:latin typeface="+mn-ea"/>
                          <a:ea typeface="+mn-ea"/>
                        </a:rPr>
                        <a:t>月</a:t>
                      </a:r>
                      <a:r>
                        <a:rPr kumimoji="1" lang="en-US" altLang="ja-JP" sz="2400" dirty="0" smtClean="0">
                          <a:latin typeface="+mn-ea"/>
                          <a:ea typeface="+mn-ea"/>
                        </a:rPr>
                        <a:t>13</a:t>
                      </a:r>
                      <a:r>
                        <a:rPr kumimoji="1" lang="ja-JP" altLang="en-US" sz="2400" dirty="0" smtClean="0">
                          <a:latin typeface="+mn-ea"/>
                          <a:ea typeface="+mn-ea"/>
                        </a:rPr>
                        <a:t>日）</a:t>
                      </a:r>
                      <a:endParaRPr kumimoji="1" lang="ja-JP" altLang="en-US" sz="2400" dirty="0">
                        <a:latin typeface="+mn-ea"/>
                        <a:ea typeface="+mn-ea"/>
                      </a:endParaRPr>
                    </a:p>
                  </a:txBody>
                  <a:tcPr anchor="ctr"/>
                </a:tc>
                <a:tc hMerge="1">
                  <a:txBody>
                    <a:bodyPr/>
                    <a:lstStyle/>
                    <a:p>
                      <a:endParaRPr kumimoji="1" lang="ja-JP" altLang="en-US" dirty="0"/>
                    </a:p>
                  </a:txBody>
                  <a:tcPr/>
                </a:tc>
              </a:tr>
              <a:tr h="894080">
                <a:tc>
                  <a:txBody>
                    <a:bodyPr/>
                    <a:lstStyle/>
                    <a:p>
                      <a:pPr algn="ctr"/>
                      <a:r>
                        <a:rPr kumimoji="1" lang="ja-JP" altLang="en-US" sz="2800" dirty="0" smtClean="0"/>
                        <a:t>お名前</a:t>
                      </a:r>
                      <a:endParaRPr kumimoji="1" lang="ja-JP" altLang="en-US" sz="2800" dirty="0"/>
                    </a:p>
                  </a:txBody>
                  <a:tcPr anchor="ctr"/>
                </a:tc>
                <a:tc>
                  <a:txBody>
                    <a:bodyPr/>
                    <a:lstStyle/>
                    <a:p>
                      <a:pPr algn="r"/>
                      <a:r>
                        <a:rPr kumimoji="1" lang="ja-JP" altLang="en-US" sz="2800" dirty="0" smtClean="0"/>
                        <a:t>様</a:t>
                      </a:r>
                      <a:endParaRPr kumimoji="1" lang="ja-JP" altLang="en-US" sz="2800" dirty="0"/>
                    </a:p>
                  </a:txBody>
                  <a:tcPr anchor="ctr"/>
                </a:tc>
              </a:tr>
              <a:tr h="894080">
                <a:tc>
                  <a:txBody>
                    <a:bodyPr/>
                    <a:lstStyle/>
                    <a:p>
                      <a:pPr algn="ctr"/>
                      <a:r>
                        <a:rPr kumimoji="1" lang="ja-JP" altLang="en-US" sz="2800" dirty="0" smtClean="0"/>
                        <a:t>人数</a:t>
                      </a:r>
                      <a:endParaRPr kumimoji="1" lang="ja-JP" altLang="en-US" sz="2800" dirty="0"/>
                    </a:p>
                  </a:txBody>
                  <a:tcPr anchor="ctr"/>
                </a:tc>
                <a:tc>
                  <a:txBody>
                    <a:bodyPr/>
                    <a:lstStyle/>
                    <a:p>
                      <a:pPr algn="r"/>
                      <a:r>
                        <a:rPr kumimoji="1" lang="ja-JP" altLang="en-US" sz="2800" dirty="0" smtClean="0"/>
                        <a:t>名　　　　　　　　</a:t>
                      </a:r>
                      <a:endParaRPr kumimoji="1" lang="ja-JP" altLang="en-US" sz="2800" dirty="0"/>
                    </a:p>
                  </a:txBody>
                  <a:tcPr anchor="ctr"/>
                </a:tc>
              </a:tr>
              <a:tr h="894080">
                <a:tc>
                  <a:txBody>
                    <a:bodyPr/>
                    <a:lstStyle/>
                    <a:p>
                      <a:pPr algn="ctr"/>
                      <a:r>
                        <a:rPr kumimoji="1" lang="ja-JP" altLang="en-US" sz="2800" dirty="0" smtClean="0"/>
                        <a:t>ご住所</a:t>
                      </a:r>
                      <a:endParaRPr kumimoji="1" lang="ja-JP" altLang="en-US" sz="2800" dirty="0"/>
                    </a:p>
                  </a:txBody>
                  <a:tcPr anchor="ctr"/>
                </a:tc>
                <a:tc>
                  <a:txBody>
                    <a:bodyPr/>
                    <a:lstStyle/>
                    <a:p>
                      <a:pPr algn="ctr"/>
                      <a:endParaRPr kumimoji="1" lang="ja-JP" altLang="en-US" sz="3200" dirty="0"/>
                    </a:p>
                  </a:txBody>
                  <a:tcPr anchor="ctr"/>
                </a:tc>
              </a:tr>
              <a:tr h="8940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2800" dirty="0" smtClean="0"/>
                        <a:t>電話番号</a:t>
                      </a:r>
                    </a:p>
                  </a:txBody>
                  <a:tcPr anchor="ctr"/>
                </a:tc>
                <a:tc>
                  <a:txBody>
                    <a:bodyPr/>
                    <a:lstStyle/>
                    <a:p>
                      <a:pPr algn="ctr"/>
                      <a:endParaRPr kumimoji="1" lang="ja-JP" altLang="en-US" sz="3200" dirty="0"/>
                    </a:p>
                  </a:txBody>
                  <a:tcPr anchor="ctr"/>
                </a:tc>
              </a:tr>
              <a:tr h="894080">
                <a:tc>
                  <a:txBody>
                    <a:bodyPr/>
                    <a:lstStyle/>
                    <a:p>
                      <a:pPr algn="ctr"/>
                      <a:r>
                        <a:rPr kumimoji="1" lang="ja-JP" altLang="en-US" sz="1800" dirty="0" smtClean="0"/>
                        <a:t>無料個別相談を</a:t>
                      </a:r>
                      <a:endParaRPr kumimoji="1" lang="en-US" altLang="ja-JP" sz="1800" dirty="0" smtClean="0"/>
                    </a:p>
                    <a:p>
                      <a:pPr algn="ctr"/>
                      <a:r>
                        <a:rPr kumimoji="1" lang="ja-JP" altLang="en-US" sz="1800" dirty="0" smtClean="0"/>
                        <a:t>ご希望の場合は</a:t>
                      </a:r>
                      <a:endParaRPr kumimoji="1" lang="en-US" altLang="ja-JP" sz="1800" dirty="0" smtClean="0"/>
                    </a:p>
                    <a:p>
                      <a:pPr algn="ctr"/>
                      <a:r>
                        <a:rPr kumimoji="1" lang="ja-JP" altLang="en-US" sz="1800" dirty="0" smtClean="0"/>
                        <a:t>○を付けてください</a:t>
                      </a:r>
                      <a:endParaRPr kumimoji="1" lang="ja-JP" altLang="en-US" sz="1800" dirty="0"/>
                    </a:p>
                  </a:txBody>
                  <a:tcPr anchor="ctr"/>
                </a:tc>
                <a:tc>
                  <a:txBody>
                    <a:bodyPr/>
                    <a:lstStyle/>
                    <a:p>
                      <a:pPr algn="l"/>
                      <a:r>
                        <a:rPr kumimoji="1" lang="ja-JP" altLang="en-US" sz="2400" dirty="0" smtClean="0"/>
                        <a:t>　　相談希望</a:t>
                      </a:r>
                      <a:endParaRPr kumimoji="1" lang="ja-JP" altLang="en-US" sz="2400" dirty="0"/>
                    </a:p>
                  </a:txBody>
                  <a:tcPr anchor="ctr"/>
                </a:tc>
              </a:tr>
            </a:tbl>
          </a:graphicData>
        </a:graphic>
      </p:graphicFrame>
      <p:sp>
        <p:nvSpPr>
          <p:cNvPr id="9" name="テキスト ボックス 8"/>
          <p:cNvSpPr txBox="1"/>
          <p:nvPr/>
        </p:nvSpPr>
        <p:spPr>
          <a:xfrm>
            <a:off x="585107" y="275845"/>
            <a:ext cx="5753100"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kumimoji="1" lang="ja-JP" altLang="en-US" sz="3200" dirty="0" smtClean="0"/>
              <a:t>お申込は、お電話・</a:t>
            </a:r>
            <a:r>
              <a:rPr kumimoji="1" lang="en-US" altLang="ja-JP" sz="3200" b="1" dirty="0" smtClean="0"/>
              <a:t>FAX</a:t>
            </a:r>
            <a:r>
              <a:rPr kumimoji="1" lang="ja-JP" altLang="en-US" sz="3200" b="1" dirty="0" smtClean="0"/>
              <a:t>・</a:t>
            </a:r>
            <a:r>
              <a:rPr kumimoji="1" lang="ja-JP" altLang="en-US" sz="2800" b="1" dirty="0" smtClean="0"/>
              <a:t>メール</a:t>
            </a:r>
            <a:r>
              <a:rPr kumimoji="1" lang="ja-JP" altLang="en-US" sz="3200" dirty="0" smtClean="0"/>
              <a:t>で</a:t>
            </a:r>
            <a:endParaRPr kumimoji="1" lang="en-US" altLang="ja-JP" sz="3200" dirty="0" smtClean="0"/>
          </a:p>
        </p:txBody>
      </p:sp>
      <p:sp>
        <p:nvSpPr>
          <p:cNvPr id="2" name="円/楕円 1"/>
          <p:cNvSpPr/>
          <p:nvPr/>
        </p:nvSpPr>
        <p:spPr>
          <a:xfrm>
            <a:off x="2608885" y="8811309"/>
            <a:ext cx="1927207" cy="588701"/>
          </a:xfrm>
          <a:prstGeom prst="ellipse">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925568" y="8690162"/>
            <a:ext cx="1783990" cy="830997"/>
          </a:xfrm>
          <a:prstGeom prst="rect">
            <a:avLst/>
          </a:prstGeom>
          <a:noFill/>
        </p:spPr>
        <p:txBody>
          <a:bodyPr wrap="square" rtlCol="0">
            <a:spAutoFit/>
          </a:bodyPr>
          <a:lstStyle/>
          <a:p>
            <a:r>
              <a:rPr kumimoji="1" lang="ja-JP" altLang="en-US" sz="1600" dirty="0" smtClean="0"/>
              <a:t>○を付けた方には、後ほど連絡させて頂きます</a:t>
            </a:r>
            <a:endParaRPr kumimoji="1" lang="ja-JP" altLang="en-US" sz="1600" dirty="0"/>
          </a:p>
        </p:txBody>
      </p:sp>
      <p:sp>
        <p:nvSpPr>
          <p:cNvPr id="10" name="正方形/長方形 9"/>
          <p:cNvSpPr/>
          <p:nvPr/>
        </p:nvSpPr>
        <p:spPr>
          <a:xfrm>
            <a:off x="645432" y="1000124"/>
            <a:ext cx="5632450" cy="304800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3600" dirty="0" smtClean="0">
                <a:latin typeface="AR P丸ゴシック体E" panose="020F0900000000000000" pitchFamily="50" charset="-128"/>
                <a:ea typeface="AR P丸ゴシック体E" panose="020F0900000000000000" pitchFamily="50" charset="-128"/>
              </a:rPr>
              <a:t>電話：</a:t>
            </a:r>
            <a:r>
              <a:rPr kumimoji="1" lang="en-US" altLang="ja-JP" sz="3600" dirty="0" smtClean="0">
                <a:latin typeface="AR P丸ゴシック体E" panose="020F0900000000000000" pitchFamily="50" charset="-128"/>
                <a:ea typeface="AR P丸ゴシック体E" panose="020F0900000000000000" pitchFamily="50" charset="-128"/>
              </a:rPr>
              <a:t>045-325-9351</a:t>
            </a:r>
          </a:p>
          <a:p>
            <a:pPr algn="ctr"/>
            <a:r>
              <a:rPr lang="ja-JP" altLang="en-US" sz="1400" dirty="0" smtClean="0">
                <a:latin typeface="AR P丸ゴシック体E" panose="020F0900000000000000" pitchFamily="50" charset="-128"/>
                <a:ea typeface="AR P丸ゴシック体E" panose="020F0900000000000000" pitchFamily="50" charset="-128"/>
              </a:rPr>
              <a:t>（受付時間：土日祝除く　</a:t>
            </a:r>
            <a:r>
              <a:rPr lang="en-US" altLang="ja-JP" sz="1400" dirty="0" smtClean="0">
                <a:latin typeface="AR P丸ゴシック体E" panose="020F0900000000000000" pitchFamily="50" charset="-128"/>
                <a:ea typeface="AR P丸ゴシック体E" panose="020F0900000000000000" pitchFamily="50" charset="-128"/>
              </a:rPr>
              <a:t>9</a:t>
            </a:r>
            <a:r>
              <a:rPr lang="ja-JP" altLang="en-US" sz="1400" dirty="0" smtClean="0">
                <a:latin typeface="AR P丸ゴシック体E" panose="020F0900000000000000" pitchFamily="50" charset="-128"/>
                <a:ea typeface="AR P丸ゴシック体E" panose="020F0900000000000000" pitchFamily="50" charset="-128"/>
              </a:rPr>
              <a:t>時～</a:t>
            </a:r>
            <a:r>
              <a:rPr lang="en-US" altLang="ja-JP" sz="1400" dirty="0" smtClean="0">
                <a:latin typeface="AR P丸ゴシック体E" panose="020F0900000000000000" pitchFamily="50" charset="-128"/>
                <a:ea typeface="AR P丸ゴシック体E" panose="020F0900000000000000" pitchFamily="50" charset="-128"/>
              </a:rPr>
              <a:t>18</a:t>
            </a:r>
            <a:r>
              <a:rPr lang="ja-JP" altLang="en-US" sz="1400" dirty="0" smtClean="0">
                <a:latin typeface="AR P丸ゴシック体E" panose="020F0900000000000000" pitchFamily="50" charset="-128"/>
                <a:ea typeface="AR P丸ゴシック体E" panose="020F0900000000000000" pitchFamily="50" charset="-128"/>
              </a:rPr>
              <a:t>時）</a:t>
            </a:r>
            <a:endParaRPr lang="en-US" altLang="ja-JP" sz="1400" dirty="0" smtClean="0">
              <a:latin typeface="AR P丸ゴシック体E" panose="020F0900000000000000" pitchFamily="50" charset="-128"/>
              <a:ea typeface="AR P丸ゴシック体E" panose="020F0900000000000000" pitchFamily="50" charset="-128"/>
            </a:endParaRPr>
          </a:p>
          <a:p>
            <a:pPr algn="ctr"/>
            <a:r>
              <a:rPr lang="en-US" altLang="ja-JP" sz="3600" b="1" dirty="0" smtClean="0">
                <a:latin typeface="AR P丸ゴシック体E" panose="020F0900000000000000" pitchFamily="50" charset="-128"/>
                <a:ea typeface="AR P丸ゴシック体E" panose="020F0900000000000000" pitchFamily="50" charset="-128"/>
              </a:rPr>
              <a:t>FAX</a:t>
            </a:r>
            <a:r>
              <a:rPr lang="ja-JP" altLang="en-US" sz="3600" dirty="0">
                <a:latin typeface="AR P丸ゴシック体E" panose="020F0900000000000000" pitchFamily="50" charset="-128"/>
                <a:ea typeface="AR P丸ゴシック体E" panose="020F0900000000000000" pitchFamily="50" charset="-128"/>
              </a:rPr>
              <a:t>：</a:t>
            </a:r>
            <a:r>
              <a:rPr lang="en-US" altLang="ja-JP" sz="3600" dirty="0">
                <a:latin typeface="AR P丸ゴシック体E" panose="020F0900000000000000" pitchFamily="50" charset="-128"/>
                <a:ea typeface="AR P丸ゴシック体E" panose="020F0900000000000000" pitchFamily="50" charset="-128"/>
              </a:rPr>
              <a:t>045-325-9352</a:t>
            </a:r>
          </a:p>
          <a:p>
            <a:pPr algn="ctr"/>
            <a:r>
              <a:rPr lang="en-US" altLang="ja-JP" sz="3600" dirty="0" smtClean="0">
                <a:latin typeface="AR P丸ゴシック体E" panose="020F0900000000000000" pitchFamily="50" charset="-128"/>
                <a:ea typeface="AR P丸ゴシック体E" panose="020F0900000000000000" pitchFamily="50" charset="-128"/>
              </a:rPr>
              <a:t>Mail: </a:t>
            </a:r>
            <a:r>
              <a:rPr lang="en-US" altLang="ja-JP" sz="2400" dirty="0" smtClean="0">
                <a:latin typeface="AR P丸ゴシック体E" panose="020F0900000000000000" pitchFamily="50" charset="-128"/>
                <a:ea typeface="AR P丸ゴシック体E" panose="020F0900000000000000" pitchFamily="50" charset="-128"/>
              </a:rPr>
              <a:t>k.h@minjishintaku.org</a:t>
            </a:r>
          </a:p>
          <a:p>
            <a:pPr algn="ctr"/>
            <a:endParaRPr lang="en-US" altLang="ja-JP" dirty="0" smtClean="0">
              <a:latin typeface="AR P丸ゴシック体E" panose="020F0900000000000000" pitchFamily="50" charset="-128"/>
              <a:ea typeface="AR P丸ゴシック体E" panose="020F0900000000000000" pitchFamily="50" charset="-128"/>
            </a:endParaRPr>
          </a:p>
          <a:p>
            <a:pPr algn="ctr"/>
            <a:r>
              <a:rPr lang="ja-JP" altLang="en-US" dirty="0" smtClean="0">
                <a:latin typeface="AR P丸ゴシック体E" panose="020F0900000000000000" pitchFamily="50" charset="-128"/>
                <a:ea typeface="AR P丸ゴシック体E" panose="020F0900000000000000" pitchFamily="50" charset="-128"/>
              </a:rPr>
              <a:t>一般社団法人</a:t>
            </a:r>
            <a:r>
              <a:rPr lang="ja-JP" altLang="en-US" sz="2400" dirty="0" smtClean="0">
                <a:latin typeface="AR P丸ゴシック体E" panose="020F0900000000000000" pitchFamily="50" charset="-128"/>
                <a:ea typeface="AR P丸ゴシック体E" panose="020F0900000000000000" pitchFamily="50" charset="-128"/>
              </a:rPr>
              <a:t>民事信託相談センター</a:t>
            </a:r>
            <a:endParaRPr lang="en-US" altLang="ja-JP" sz="2400" dirty="0">
              <a:latin typeface="AR P丸ゴシック体E" panose="020F0900000000000000" pitchFamily="50" charset="-128"/>
              <a:ea typeface="AR P丸ゴシック体E" panose="020F0900000000000000" pitchFamily="50" charset="-128"/>
            </a:endParaRPr>
          </a:p>
          <a:p>
            <a:pPr algn="ctr"/>
            <a:r>
              <a:rPr lang="ja-JP" altLang="en-US" sz="2400" dirty="0" smtClean="0">
                <a:latin typeface="AR P丸ゴシック体E" panose="020F0900000000000000" pitchFamily="50" charset="-128"/>
                <a:ea typeface="AR P丸ゴシック体E" panose="020F0900000000000000" pitchFamily="50" charset="-128"/>
              </a:rPr>
              <a:t>（コンセプト内）　担当 本間まで</a:t>
            </a:r>
            <a:endParaRPr lang="en-US" altLang="ja-JP" sz="2400"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085669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dirty="0">
            <a:latin typeface="メイリオ" panose="020B0604030504040204" pitchFamily="50" charset="-128"/>
            <a:ea typeface="メイリオ" panose="020B0604030504040204" pitchFamily="50" charset="-128"/>
          </a:defRPr>
        </a:defPPr>
      </a:lstStyle>
    </a:txDef>
  </a:objectDefaults>
  <a:extraClrSchemeLst/>
  <a:extLst>
    <a:ext uri="{05A4C25C-085E-4340-85A3-A5531E510DB2}">
      <thm15:themeFamily xmlns:thm15="http://schemas.microsoft.com/office/thememl/2012/main" name="32.potx" id="{A2FFFB87-B135-4F6F-93C3-31EBF096B488}" vid="{48EE3F0C-4BC7-4324-B8FB-B9F6BD660F74}"/>
    </a:ext>
  </a:extLst>
</a:theme>
</file>

<file path=docProps/app.xml><?xml version="1.0" encoding="utf-8"?>
<Properties xmlns="http://schemas.openxmlformats.org/officeDocument/2006/extended-properties" xmlns:vt="http://schemas.openxmlformats.org/officeDocument/2006/docPropsVTypes">
  <Template>32</Template>
  <TotalTime>0</TotalTime>
  <Words>140</Words>
  <Application>Microsoft Office PowerPoint</Application>
  <PresentationFormat>A4 210 x 297 mm</PresentationFormat>
  <Paragraphs>55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AR P丸ゴシック体E</vt:lpstr>
      <vt:lpstr>HGP創英角ｺﾞｼｯｸUB</vt:lpstr>
      <vt:lpstr>HGP創英角ﾎﾟｯﾌﾟ体</vt:lpstr>
      <vt:lpstr>HG丸ｺﾞｼｯｸM-PRO</vt:lpstr>
      <vt:lpstr>HG創英角ｺﾞｼｯｸUB</vt:lpstr>
      <vt:lpstr>ＭＳ Ｐゴシック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2015-04-28T11:40:10Z</dcterms:created>
  <dcterms:modified xsi:type="dcterms:W3CDTF">2018-12-12T02:37:04Z</dcterms:modified>
</cp:coreProperties>
</file>